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7" r:id="rId3"/>
    <p:sldId id="258" r:id="rId4"/>
    <p:sldId id="262" r:id="rId5"/>
    <p:sldId id="263" r:id="rId6"/>
    <p:sldId id="259" r:id="rId7"/>
    <p:sldId id="260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2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32EFB-4FCB-4B7D-BFA7-C84945496254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353D7-9E9F-4ED2-9BB2-3C74B4A5E9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30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07420D-5E0A-AAA9-A2C3-82BAEDE283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A62B61-8915-C41A-A475-36608ECEB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AF6F20-1147-E483-3ED0-99A375930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A1555-F2D1-D197-38E7-BBD4588F5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EF99F3-5AA8-52BF-2427-22DFE18C5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045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F856EF-7DCF-BB09-40E6-828EBBCC8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7A1A5A5-A3BF-03A1-5887-C6258FD22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A809C2-6685-CC2A-CF7B-77C9A9918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84BB11-BA32-9138-366F-C184C620C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4D0D1E-7AA2-BB49-A326-0A80967A5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2768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E25A29F-0472-997D-28C0-0546F99BFB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3D65EC-0176-72CA-2019-56688B9A8F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DC5439-FA2B-AC5A-861E-3F75EC09E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3C62E9-BD23-CB27-4700-E6DD64F5C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2E5C05-F7B2-BFA4-C819-CE22AABF8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332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544335-25BD-F970-C57F-945FDB065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34213A-3037-E05C-24D1-87D214DA1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383BF5-B72B-8CA1-6265-2E399C772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85F6AC-C075-B291-7AC2-FF743DE2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5A1B05-5684-2C53-DE6F-DAB452F61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18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A08516-EFBD-17C8-FC5F-29CA04718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8B58FD-EE70-3E4E-9B12-E04074FA9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52CE21-3A27-CCAB-EF86-1BA77E6CE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2B4B54-A0C3-8B9B-EA33-E13AE3138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D7EBC5-A7F7-FB45-01D1-95697FE37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34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999834-D321-C599-EFEF-009344B4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5EF1F61-FD60-88C5-1CE2-C3000DDF30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18916A-7DF7-BFBC-F51A-AA0CAF8C73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4F3F5B6-78BD-2A6C-2FA0-D1DF06CF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12646C-2CE0-31E0-8EDC-0A89B0513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D7BAFB-2B2C-3BF6-8087-7F0466F3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04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6878B5-9B56-4BBC-D343-55D080A49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FB38DF8-96D0-FD50-BD99-F4F9DCD20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98C7AD-6F39-FE67-1776-ECA4BDCF4D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B37655-5B36-34D9-C210-07665B7E8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60427D4-37CD-02C2-BA53-D05EF438BA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CCDDDB4-A5A9-15FA-40B8-79A84319B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C18E15F-145B-726C-5E36-44A9C2E60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510D481-C58F-18EB-5F0E-75BE803C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119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0F5AAC-C004-2801-09E0-640061B87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5C04CCB-3725-C3E1-DC87-8396AC869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2BF62E3-EA23-02B9-224D-206FE43F9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DF61C69-8047-CC24-392C-049E6A09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566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2C88E6F-2334-E13B-F5DB-F40160D99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B123588-A751-69BA-D442-5EDA79A2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7099DF7-00A8-094F-044B-1A8BFA6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98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F9BF02-092F-FCEE-94FB-E3618F7A3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A944642-708C-FC1E-FD96-FCF09B39B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F1F218A-88D0-A9A4-1629-1E48173A2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B69B4C6-C8FA-ED37-70FD-0797CA27A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F288CF-C270-7EA5-416F-2BA157592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2197E10-1E3E-B7E2-E472-90DE1F52F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64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F975D9-669F-EB32-6271-B66C950C5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FE8B12A-DBEE-EB23-FE82-8D2EFEF34C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150FEC-219C-C867-92E0-98561F1FB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76C33B-C69B-5730-427C-3BF4F57E3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E7BD77-593A-2E3C-1275-FD0B94734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37351E2-DE7E-39C9-F734-7980F6A74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09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FB0B31C-A560-E53B-EF57-3C9E60F18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B28D29-737B-074A-BE0C-C98342CB0D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0D9AAF-57DE-2D06-7AEE-AE19D6473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86D04C7-2F22-4186-9686-30BF123DD16B}" type="datetimeFigureOut">
              <a:rPr kumimoji="1" lang="ja-JP" altLang="en-US" smtClean="0"/>
              <a:t>2024/7/29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0970DC-B10D-E174-4A89-2AA0D2B247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C95CFA-73CB-227A-E5EA-F92D9CEC4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9C2589-449A-4C04-A158-504B262A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96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66CEE5C-ED08-60F8-0D96-5B46D589F3BF}"/>
              </a:ext>
            </a:extLst>
          </p:cNvPr>
          <p:cNvSpPr txBox="1"/>
          <p:nvPr/>
        </p:nvSpPr>
        <p:spPr>
          <a:xfrm>
            <a:off x="687574" y="616693"/>
            <a:ext cx="1126462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学習キーワード：機械学習、教師あり学習、教師なし学習</a:t>
            </a:r>
            <a:endParaRPr lang="en-US" altLang="ja-JP" sz="3200" dirty="0"/>
          </a:p>
          <a:p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94684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EAC498-CAFD-D7EC-A92C-39A6C0FF7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機械学習</a:t>
            </a:r>
            <a:r>
              <a:rPr lang="en-US" altLang="ja-JP" dirty="0"/>
              <a:t>(Machine learning)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5636AA-EC14-10DD-2585-82CFF4C75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人間が自然に行っている学習能力と同様の機能をコンピュータで実現しようとする技術・手法</a:t>
            </a:r>
            <a:endParaRPr kumimoji="1"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0207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EAC498-CAFD-D7EC-A92C-39A6C0FF7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教師あり学習／教師なし学習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5636AA-EC14-10DD-2585-82CFF4C75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教師あり学習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入力とそれに対応すべき出力（ラベル）を出力する関数を生成する。</a:t>
            </a:r>
            <a:endParaRPr lang="en-US" altLang="ja-JP" dirty="0"/>
          </a:p>
          <a:p>
            <a:r>
              <a:rPr kumimoji="1" lang="ja-JP" altLang="en-US" dirty="0"/>
              <a:t>教師なし学習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入力のみ（ラベルなしの例）からモデルを構築する。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クラスタリングや相関ルール抽出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344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EAC498-CAFD-D7EC-A92C-39A6C0FF7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教師あり学習の問題設定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C65636AA-EC14-10DD-2585-82CFF4C75E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ja-JP" altLang="en-US" dirty="0"/>
                  <a:t>問題</a:t>
                </a:r>
                <a:endParaRPr lang="en-US" altLang="ja-JP" dirty="0"/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ja-JP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0" smtClean="0">
                            <a:latin typeface="Cambria Math" panose="02040503050406030204" pitchFamily="18" charset="0"/>
                          </a:rPr>
                          <m:t>𝐗</m:t>
                        </m:r>
                      </m:e>
                      <m:sub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の</m:t>
                    </m:r>
                  </m:oMath>
                </a14:m>
                <a:r>
                  <a:rPr lang="ja-JP" altLang="en-US" dirty="0"/>
                  <a:t>組がいくつか与えられている時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ja-JP" altLang="en-US" dirty="0"/>
                  <a:t>、未知のデータ</a:t>
                </a:r>
                <a14:m>
                  <m:oMath xmlns:m="http://schemas.openxmlformats.org/officeDocument/2006/math"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ja-JP" altLang="en-US" dirty="0"/>
                  <a:t>に対する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ja-JP" altLang="en-US" dirty="0"/>
                  <a:t>を予測したい → どのように予測すればよいか？</a:t>
                </a:r>
                <a:endParaRPr lang="en-US" altLang="ja-JP" dirty="0"/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ja-JP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0" smtClean="0">
                            <a:latin typeface="Cambria Math" panose="02040503050406030204" pitchFamily="18" charset="0"/>
                          </a:rPr>
                          <m:t>𝐗</m:t>
                        </m:r>
                      </m:e>
                      <m:sub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ja-JP" altLang="en-US" dirty="0"/>
                  <a:t>の組は教師データ、訓練データ、データセットなどと呼ばれる</a:t>
                </a:r>
                <a:endParaRPr lang="en-US" altLang="ja-JP" dirty="0"/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ja-JP" altLang="en-US" dirty="0"/>
                  <a:t>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0" dirty="0" smtClean="0">
                            <a:latin typeface="Cambria Math" panose="02040503050406030204" pitchFamily="18" charset="0"/>
                          </a:rPr>
                          <m:t>𝐗</m:t>
                        </m:r>
                      </m:e>
                      <m:sub>
                        <m:r>
                          <a:rPr lang="en-US" altLang="ja-JP" b="1" i="1" dirty="0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ja-JP" altLang="en-US" dirty="0"/>
                  <a:t>は入力、特徴量、説明変数などと呼ばれる</a:t>
                </a:r>
                <a:endParaRPr lang="en-US" altLang="ja-JP" dirty="0"/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ja-JP" altLang="en-US" dirty="0"/>
                  <a:t>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/>
                  <a:t>は出力、（正解）ラベル、ターゲット、被説明変数などと呼ばれる</a:t>
                </a:r>
                <a:endParaRPr lang="en-US" altLang="ja-JP" dirty="0"/>
              </a:p>
              <a:p>
                <a:pPr lvl="1"/>
                <a:endParaRPr lang="en-US" altLang="ja-JP" b="0" dirty="0">
                  <a:latin typeface="Cambria Math" panose="02040503050406030204" pitchFamily="18" charset="0"/>
                </a:endParaRPr>
              </a:p>
              <a:p>
                <a:pPr lvl="1"/>
                <a:r>
                  <a:rPr lang="ja-JP" altLang="en-US" b="0" dirty="0">
                    <a:latin typeface="Cambria Math" panose="02040503050406030204" pitchFamily="18" charset="0"/>
                  </a:rPr>
                  <a:t>ここで</a:t>
                </a:r>
                <a:endParaRPr lang="en-US" altLang="ja-JP" b="0" dirty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ja-JP" altLang="en-US" dirty="0"/>
                  <a:t>のとき、回帰</a:t>
                </a:r>
                <a:endParaRPr lang="en-US" altLang="ja-JP" dirty="0"/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{−1, 1}</m:t>
                    </m:r>
                  </m:oMath>
                </a14:m>
                <a:r>
                  <a:rPr lang="ja-JP" altLang="en-US" dirty="0"/>
                  <a:t>のとき、二値分類</a:t>
                </a:r>
                <a:endParaRPr lang="en-US" altLang="ja-JP" dirty="0"/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∈{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…,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ja-JP" altLang="en-US" dirty="0"/>
                  <a:t>のとき、多値分類</a:t>
                </a:r>
                <a:endParaRPr lang="en-US" altLang="ja-JP" dirty="0"/>
              </a:p>
              <a:p>
                <a:pPr lvl="1"/>
                <a:endParaRPr lang="en-US" altLang="ja-JP" dirty="0"/>
              </a:p>
              <a:p>
                <a:pPr lvl="1"/>
                <a:endParaRPr lang="en-US" altLang="ja-JP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C65636AA-EC14-10DD-2585-82CFF4C75E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3451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EAC498-CAFD-D7EC-A92C-39A6C0FF7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教師なし学習の問題設定</a:t>
            </a:r>
            <a:endParaRPr kumimoji="1" lang="ja-JP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C65636AA-EC14-10DD-2585-82CFF4C75E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ja-JP" altLang="en-US" dirty="0"/>
                  <a:t>問題</a:t>
                </a:r>
                <a:r>
                  <a:rPr lang="en-US" altLang="ja-JP" dirty="0"/>
                  <a:t>2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ja-JP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0" smtClean="0">
                            <a:latin typeface="Cambria Math" panose="02040503050406030204" pitchFamily="18" charset="0"/>
                          </a:rPr>
                          <m:t>𝐗</m:t>
                        </m:r>
                      </m:e>
                      <m:sub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ja-JP" altLang="en-US" i="1">
                        <a:latin typeface="Cambria Math" panose="02040503050406030204" pitchFamily="18" charset="0"/>
                      </a:rPr>
                      <m:t>の</m:t>
                    </m:r>
                  </m:oMath>
                </a14:m>
                <a:r>
                  <a:rPr lang="ja-JP" altLang="en-US" dirty="0"/>
                  <a:t>組がいくつか与えられているが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=1,2,…,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ja-JP" altLang="en-US" dirty="0"/>
                  <a:t>、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/>
                  <a:t>は見えない。 →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/>
                  <a:t>をどのように推定すればよいか？</a:t>
                </a:r>
                <a:endParaRPr lang="en-US" altLang="ja-JP" dirty="0"/>
              </a:p>
              <a:p>
                <a:pPr marL="684000" lvl="1" indent="0">
                  <a:buNone/>
                </a:pPr>
                <a:r>
                  <a:rPr lang="ja-JP" altLang="en-US" dirty="0"/>
                  <a:t>→未知の</a:t>
                </a:r>
                <a14:m>
                  <m:oMath xmlns:m="http://schemas.openxmlformats.org/officeDocument/2006/math"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ja-JP" altLang="en-US" dirty="0"/>
                  <a:t>に対応する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ja-JP" altLang="en-US" dirty="0"/>
                  <a:t>をどう予測するか？</a:t>
                </a:r>
                <a:endParaRPr lang="en-US" altLang="ja-JP" b="0" i="1" dirty="0">
                  <a:latin typeface="Cambria Math" panose="02040503050406030204" pitchFamily="18" charset="0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altLang="ja-JP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0" smtClean="0">
                            <a:latin typeface="Cambria Math" panose="02040503050406030204" pitchFamily="18" charset="0"/>
                          </a:rPr>
                          <m:t>𝐗</m:t>
                        </m:r>
                      </m:e>
                      <m:sub>
                        <m:r>
                          <a:rPr lang="en-US" altLang="ja-JP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ja-JP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ja-JP" altLang="en-US" dirty="0"/>
                  <a:t>の組はデータセットと呼ばれる</a:t>
                </a:r>
                <a:endParaRPr lang="en-US" altLang="ja-JP" dirty="0"/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ja-JP" altLang="en-US" dirty="0"/>
                  <a:t>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1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1" i="0" dirty="0" smtClean="0">
                            <a:latin typeface="Cambria Math" panose="02040503050406030204" pitchFamily="18" charset="0"/>
                          </a:rPr>
                          <m:t>𝐗</m:t>
                        </m:r>
                      </m:e>
                      <m:sub>
                        <m:r>
                          <a:rPr lang="en-US" altLang="ja-JP" b="1" i="1" dirty="0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ja-JP" altLang="en-US" dirty="0"/>
                  <a:t>は入力と呼ばれる</a:t>
                </a:r>
                <a:endParaRPr lang="en-US" altLang="ja-JP" dirty="0"/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ja-JP" altLang="en-US" dirty="0"/>
                  <a:t>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altLang="ja-JP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ja-JP" altLang="en-US" dirty="0"/>
                  <a:t>は潜在変数、圧縮表現とみなす</a:t>
                </a:r>
                <a:endParaRPr lang="en-US" altLang="ja-JP" dirty="0"/>
              </a:p>
              <a:p>
                <a:pPr lvl="1"/>
                <a:endParaRPr lang="en-US" altLang="ja-JP" dirty="0"/>
              </a:p>
              <a:p>
                <a:pPr lvl="1"/>
                <a:r>
                  <a:rPr lang="ja-JP" altLang="en-US" dirty="0"/>
                  <a:t>クラスタリング問題</a:t>
                </a:r>
                <a:endParaRPr lang="en-US" altLang="ja-JP" dirty="0"/>
              </a:p>
              <a:p>
                <a:pPr lvl="1"/>
                <a:r>
                  <a:rPr lang="ja-JP" altLang="en-US" dirty="0"/>
                  <a:t>次元削減</a:t>
                </a:r>
                <a:endParaRPr lang="en-US" altLang="ja-JP" dirty="0"/>
              </a:p>
            </p:txBody>
          </p:sp>
        </mc:Choice>
        <mc:Fallback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C65636AA-EC14-10DD-2585-82CFF4C75E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37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4653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EAC498-CAFD-D7EC-A92C-39A6C0FF7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代表的な機械学習方法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5636AA-EC14-10DD-2585-82CFF4C75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線形回帰</a:t>
            </a:r>
            <a:endParaRPr kumimoji="1" lang="en-US" altLang="ja-JP" dirty="0"/>
          </a:p>
          <a:p>
            <a:r>
              <a:rPr lang="ja-JP" altLang="en-US" dirty="0"/>
              <a:t>サポートベクターマシン</a:t>
            </a:r>
            <a:endParaRPr kumimoji="1" lang="en-US" altLang="ja-JP" dirty="0"/>
          </a:p>
          <a:p>
            <a:r>
              <a:rPr kumimoji="1" lang="ja-JP" altLang="en-US" dirty="0"/>
              <a:t>次元削減</a:t>
            </a:r>
            <a:endParaRPr kumimoji="1" lang="en-US" altLang="ja-JP" dirty="0"/>
          </a:p>
          <a:p>
            <a:r>
              <a:rPr kumimoji="1" lang="ja-JP" altLang="en-US" dirty="0"/>
              <a:t>クラスタリング</a:t>
            </a:r>
            <a:endParaRPr lang="en-US" altLang="ja-JP" dirty="0"/>
          </a:p>
          <a:p>
            <a:r>
              <a:rPr kumimoji="1" lang="ja-JP" altLang="en-US" dirty="0"/>
              <a:t>ニューラルネットワーク</a:t>
            </a:r>
          </a:p>
        </p:txBody>
      </p:sp>
    </p:spTree>
    <p:extLst>
      <p:ext uri="{BB962C8B-B14F-4D97-AF65-F5344CB8AC3E}">
        <p14:creationId xmlns:p14="http://schemas.microsoft.com/office/powerpoint/2010/main" val="3260705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EAC498-CAFD-D7EC-A92C-39A6C0FF7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5636AA-EC14-10DD-2585-82CFF4C75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2016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327</Words>
  <Application>Microsoft Office PowerPoint</Application>
  <PresentationFormat>ワイド画面</PresentationFormat>
  <Paragraphs>36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游ゴシック</vt:lpstr>
      <vt:lpstr>游ゴシック Light</vt:lpstr>
      <vt:lpstr>Arial</vt:lpstr>
      <vt:lpstr>Cambria Math</vt:lpstr>
      <vt:lpstr>Office テーマ</vt:lpstr>
      <vt:lpstr>PowerPoint プレゼンテーション</vt:lpstr>
      <vt:lpstr>機械学習(Machine learning)</vt:lpstr>
      <vt:lpstr>教師あり学習／教師なし学習</vt:lpstr>
      <vt:lpstr>教師あり学習の問題設定</vt:lpstr>
      <vt:lpstr>教師なし学習の問題設定</vt:lpstr>
      <vt:lpstr>代表的な機械学習方法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森井　浩大朗</dc:creator>
  <cp:lastModifiedBy>森井　浩大朗</cp:lastModifiedBy>
  <cp:revision>3</cp:revision>
  <dcterms:created xsi:type="dcterms:W3CDTF">2024-07-29T09:14:04Z</dcterms:created>
  <dcterms:modified xsi:type="dcterms:W3CDTF">2024-07-29T11:33:29Z</dcterms:modified>
</cp:coreProperties>
</file>